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9" r:id="rId6"/>
  </p:sldIdLst>
  <p:sldSz cx="21374100" cy="15113000"/>
  <p:notesSz cx="6797675" cy="9928225"/>
  <p:embeddedFontLst>
    <p:embeddedFont>
      <p:font typeface="Archivo" panose="020B0604020202020204" charset="0"/>
      <p:regular r:id="rId7"/>
    </p:embeddedFont>
    <p:embeddedFont>
      <p:font typeface="Archivo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B11760-AC80-4E32-8845-44C898BA1115}" v="23" dt="2024-10-25T08:44:46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9" d="100"/>
          <a:sy n="49" d="100"/>
        </p:scale>
        <p:origin x="15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ter Peter" userId="244b423d-5a03-4146-8356-6efb84030325" providerId="ADAL" clId="{E0505497-0A81-4071-AC31-D0A2083F89B1}"/>
    <pc:docChg chg="modSld">
      <pc:chgData name="Suter Peter" userId="244b423d-5a03-4146-8356-6efb84030325" providerId="ADAL" clId="{E0505497-0A81-4071-AC31-D0A2083F89B1}" dt="2024-10-25T08:58:05.264" v="17" actId="20577"/>
      <pc:docMkLst>
        <pc:docMk/>
      </pc:docMkLst>
      <pc:sldChg chg="modSp mod">
        <pc:chgData name="Suter Peter" userId="244b423d-5a03-4146-8356-6efb84030325" providerId="ADAL" clId="{E0505497-0A81-4071-AC31-D0A2083F89B1}" dt="2024-10-25T08:57:39.498" v="13" actId="255"/>
        <pc:sldMkLst>
          <pc:docMk/>
          <pc:sldMk cId="0" sldId="256"/>
        </pc:sldMkLst>
        <pc:spChg chg="mod">
          <ac:chgData name="Suter Peter" userId="244b423d-5a03-4146-8356-6efb84030325" providerId="ADAL" clId="{E0505497-0A81-4071-AC31-D0A2083F89B1}" dt="2024-10-25T08:57:39.498" v="13" actId="255"/>
          <ac:spMkLst>
            <pc:docMk/>
            <pc:sldMk cId="0" sldId="256"/>
            <ac:spMk id="136" creationId="{BC5E3474-BF09-65B2-A478-B18905CBE075}"/>
          </ac:spMkLst>
        </pc:spChg>
      </pc:sldChg>
      <pc:sldChg chg="modSp mod">
        <pc:chgData name="Suter Peter" userId="244b423d-5a03-4146-8356-6efb84030325" providerId="ADAL" clId="{E0505497-0A81-4071-AC31-D0A2083F89B1}" dt="2024-10-25T08:58:05.264" v="17" actId="20577"/>
        <pc:sldMkLst>
          <pc:docMk/>
          <pc:sldMk cId="4259719228" sldId="259"/>
        </pc:sldMkLst>
        <pc:spChg chg="mod">
          <ac:chgData name="Suter Peter" userId="244b423d-5a03-4146-8356-6efb84030325" providerId="ADAL" clId="{E0505497-0A81-4071-AC31-D0A2083F89B1}" dt="2024-10-25T08:58:05.264" v="17" actId="20577"/>
          <ac:spMkLst>
            <pc:docMk/>
            <pc:sldMk cId="4259719228" sldId="259"/>
            <ac:spMk id="14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211982" y="4154729"/>
            <a:ext cx="2879297" cy="1137067"/>
            <a:chOff x="0" y="0"/>
            <a:chExt cx="2058183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A5F5A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211982" y="5360167"/>
            <a:ext cx="2879297" cy="1137067"/>
            <a:chOff x="0" y="0"/>
            <a:chExt cx="2058183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4D796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211982" y="6568416"/>
            <a:ext cx="2879297" cy="1137067"/>
            <a:chOff x="0" y="0"/>
            <a:chExt cx="2058183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C7DFB0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211982" y="7778422"/>
            <a:ext cx="2879297" cy="1137067"/>
            <a:chOff x="0" y="0"/>
            <a:chExt cx="2058183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DBEAC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2211982" y="8988429"/>
            <a:ext cx="2879297" cy="1137067"/>
            <a:chOff x="0" y="0"/>
            <a:chExt cx="2058183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2F0B2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211982" y="10198436"/>
            <a:ext cx="2879297" cy="1135309"/>
            <a:chOff x="0" y="0"/>
            <a:chExt cx="2058183" cy="811543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058183" cy="811543"/>
            </a:xfrm>
            <a:custGeom>
              <a:avLst/>
              <a:gdLst/>
              <a:ahLst/>
              <a:cxnLst/>
              <a:rect l="l" t="t" r="r" b="b"/>
              <a:pathLst>
                <a:path w="2058183" h="811543">
                  <a:moveTo>
                    <a:pt x="0" y="0"/>
                  </a:moveTo>
                  <a:lnTo>
                    <a:pt x="2058183" y="0"/>
                  </a:lnTo>
                  <a:lnTo>
                    <a:pt x="2058183" y="811543"/>
                  </a:lnTo>
                  <a:lnTo>
                    <a:pt x="0" y="811543"/>
                  </a:lnTo>
                  <a:close/>
                </a:path>
              </a:pathLst>
            </a:custGeom>
            <a:solidFill>
              <a:srgbClr val="F4C69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2058183" cy="849643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074915" y="4154729"/>
            <a:ext cx="1137067" cy="1137067"/>
            <a:chOff x="0" y="0"/>
            <a:chExt cx="812800" cy="81280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A5F5A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1074915" y="5360167"/>
            <a:ext cx="1137067" cy="1137067"/>
            <a:chOff x="0" y="0"/>
            <a:chExt cx="812800" cy="812800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4D796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074915" y="6568416"/>
            <a:ext cx="1137067" cy="1137067"/>
            <a:chOff x="0" y="0"/>
            <a:chExt cx="812800" cy="812800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C7DFB0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1074915" y="7776664"/>
            <a:ext cx="1137067" cy="1137067"/>
            <a:chOff x="0" y="0"/>
            <a:chExt cx="812800" cy="812800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DBEAC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1074915" y="8986671"/>
            <a:ext cx="1137067" cy="1137067"/>
            <a:chOff x="0" y="0"/>
            <a:chExt cx="812800" cy="8128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2F0B2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1074915" y="10196678"/>
            <a:ext cx="1137067" cy="1137067"/>
            <a:chOff x="0" y="0"/>
            <a:chExt cx="812800" cy="812800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4C69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2211982" y="11406684"/>
            <a:ext cx="2879297" cy="1137067"/>
            <a:chOff x="0" y="0"/>
            <a:chExt cx="2058183" cy="812800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B97D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2526473" y="12616691"/>
            <a:ext cx="2564805" cy="1135309"/>
            <a:chOff x="0" y="0"/>
            <a:chExt cx="1833378" cy="811543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1833378" cy="811543"/>
            </a:xfrm>
            <a:custGeom>
              <a:avLst/>
              <a:gdLst/>
              <a:ahLst/>
              <a:cxnLst/>
              <a:rect l="l" t="t" r="r" b="b"/>
              <a:pathLst>
                <a:path w="1833378" h="811543">
                  <a:moveTo>
                    <a:pt x="0" y="0"/>
                  </a:moveTo>
                  <a:lnTo>
                    <a:pt x="1833378" y="0"/>
                  </a:lnTo>
                  <a:lnTo>
                    <a:pt x="1833378" y="811543"/>
                  </a:lnTo>
                  <a:lnTo>
                    <a:pt x="0" y="811543"/>
                  </a:lnTo>
                  <a:close/>
                </a:path>
              </a:pathLst>
            </a:custGeom>
            <a:solidFill>
              <a:srgbClr val="9B233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38100"/>
              <a:ext cx="1833378" cy="849643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1054977" y="11404926"/>
            <a:ext cx="1157004" cy="1137067"/>
            <a:chOff x="0" y="0"/>
            <a:chExt cx="827051" cy="812800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827051" cy="812800"/>
            </a:xfrm>
            <a:custGeom>
              <a:avLst/>
              <a:gdLst/>
              <a:ahLst/>
              <a:cxnLst/>
              <a:rect l="l" t="t" r="r" b="b"/>
              <a:pathLst>
                <a:path w="827051" h="812800">
                  <a:moveTo>
                    <a:pt x="0" y="0"/>
                  </a:moveTo>
                  <a:lnTo>
                    <a:pt x="827051" y="0"/>
                  </a:lnTo>
                  <a:lnTo>
                    <a:pt x="827051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B97D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38100"/>
              <a:ext cx="827051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47" name="Group 47"/>
          <p:cNvGrpSpPr/>
          <p:nvPr/>
        </p:nvGrpSpPr>
        <p:grpSpPr>
          <a:xfrm>
            <a:off x="1054977" y="12614933"/>
            <a:ext cx="1177873" cy="1137067"/>
            <a:chOff x="0" y="0"/>
            <a:chExt cx="841969" cy="812800"/>
          </a:xfrm>
        </p:grpSpPr>
        <p:sp>
          <p:nvSpPr>
            <p:cNvPr id="48" name="Freeform 48"/>
            <p:cNvSpPr/>
            <p:nvPr/>
          </p:nvSpPr>
          <p:spPr>
            <a:xfrm>
              <a:off x="0" y="0"/>
              <a:ext cx="841969" cy="812800"/>
            </a:xfrm>
            <a:custGeom>
              <a:avLst/>
              <a:gdLst/>
              <a:ahLst/>
              <a:cxnLst/>
              <a:rect l="l" t="t" r="r" b="b"/>
              <a:pathLst>
                <a:path w="841969" h="812800">
                  <a:moveTo>
                    <a:pt x="0" y="0"/>
                  </a:moveTo>
                  <a:lnTo>
                    <a:pt x="841969" y="0"/>
                  </a:lnTo>
                  <a:lnTo>
                    <a:pt x="84196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9B233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0" y="-38100"/>
              <a:ext cx="841969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sp>
        <p:nvSpPr>
          <p:cNvPr id="50" name="Freeform 50"/>
          <p:cNvSpPr/>
          <p:nvPr/>
        </p:nvSpPr>
        <p:spPr>
          <a:xfrm>
            <a:off x="1435150" y="7909968"/>
            <a:ext cx="416596" cy="873977"/>
          </a:xfrm>
          <a:custGeom>
            <a:avLst/>
            <a:gdLst/>
            <a:ahLst/>
            <a:cxnLst/>
            <a:rect l="l" t="t" r="r" b="b"/>
            <a:pathLst>
              <a:path w="416596" h="873977">
                <a:moveTo>
                  <a:pt x="0" y="0"/>
                </a:moveTo>
                <a:lnTo>
                  <a:pt x="416596" y="0"/>
                </a:lnTo>
                <a:lnTo>
                  <a:pt x="416596" y="873976"/>
                </a:lnTo>
                <a:lnTo>
                  <a:pt x="0" y="87397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1" name="Freeform 51"/>
          <p:cNvSpPr/>
          <p:nvPr/>
        </p:nvSpPr>
        <p:spPr>
          <a:xfrm>
            <a:off x="1211738" y="5488890"/>
            <a:ext cx="823546" cy="879622"/>
          </a:xfrm>
          <a:custGeom>
            <a:avLst/>
            <a:gdLst/>
            <a:ahLst/>
            <a:cxnLst/>
            <a:rect l="l" t="t" r="r" b="b"/>
            <a:pathLst>
              <a:path w="823546" h="879622">
                <a:moveTo>
                  <a:pt x="0" y="0"/>
                </a:moveTo>
                <a:lnTo>
                  <a:pt x="823546" y="0"/>
                </a:lnTo>
                <a:lnTo>
                  <a:pt x="823546" y="879622"/>
                </a:lnTo>
                <a:lnTo>
                  <a:pt x="0" y="8796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2" name="Freeform 52"/>
          <p:cNvSpPr/>
          <p:nvPr/>
        </p:nvSpPr>
        <p:spPr>
          <a:xfrm>
            <a:off x="1270541" y="4290359"/>
            <a:ext cx="806724" cy="869784"/>
          </a:xfrm>
          <a:custGeom>
            <a:avLst/>
            <a:gdLst/>
            <a:ahLst/>
            <a:cxnLst/>
            <a:rect l="l" t="t" r="r" b="b"/>
            <a:pathLst>
              <a:path w="806724" h="869784">
                <a:moveTo>
                  <a:pt x="0" y="0"/>
                </a:moveTo>
                <a:lnTo>
                  <a:pt x="806725" y="0"/>
                </a:lnTo>
                <a:lnTo>
                  <a:pt x="806725" y="869783"/>
                </a:lnTo>
                <a:lnTo>
                  <a:pt x="0" y="86978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3" name="Freeform 53"/>
          <p:cNvSpPr/>
          <p:nvPr/>
        </p:nvSpPr>
        <p:spPr>
          <a:xfrm flipH="1">
            <a:off x="1211738" y="10394374"/>
            <a:ext cx="845591" cy="756804"/>
          </a:xfrm>
          <a:custGeom>
            <a:avLst/>
            <a:gdLst/>
            <a:ahLst/>
            <a:cxnLst/>
            <a:rect l="l" t="t" r="r" b="b"/>
            <a:pathLst>
              <a:path w="845591" h="756804">
                <a:moveTo>
                  <a:pt x="845590" y="0"/>
                </a:moveTo>
                <a:lnTo>
                  <a:pt x="0" y="0"/>
                </a:lnTo>
                <a:lnTo>
                  <a:pt x="0" y="756803"/>
                </a:lnTo>
                <a:lnTo>
                  <a:pt x="845590" y="756803"/>
                </a:lnTo>
                <a:lnTo>
                  <a:pt x="84559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4" name="Freeform 54"/>
          <p:cNvSpPr/>
          <p:nvPr/>
        </p:nvSpPr>
        <p:spPr>
          <a:xfrm flipH="1">
            <a:off x="1139072" y="12911866"/>
            <a:ext cx="928792" cy="693111"/>
          </a:xfrm>
          <a:custGeom>
            <a:avLst/>
            <a:gdLst/>
            <a:ahLst/>
            <a:cxnLst/>
            <a:rect l="l" t="t" r="r" b="b"/>
            <a:pathLst>
              <a:path w="928792" h="693111">
                <a:moveTo>
                  <a:pt x="928792" y="0"/>
                </a:moveTo>
                <a:lnTo>
                  <a:pt x="0" y="0"/>
                </a:lnTo>
                <a:lnTo>
                  <a:pt x="0" y="693111"/>
                </a:lnTo>
                <a:lnTo>
                  <a:pt x="928792" y="693111"/>
                </a:lnTo>
                <a:lnTo>
                  <a:pt x="928792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grpSp>
        <p:nvGrpSpPr>
          <p:cNvPr id="55" name="Group 55"/>
          <p:cNvGrpSpPr/>
          <p:nvPr/>
        </p:nvGrpSpPr>
        <p:grpSpPr>
          <a:xfrm rot="-5400000">
            <a:off x="-3240598" y="7391492"/>
            <a:ext cx="11213376" cy="1507639"/>
            <a:chOff x="0" y="0"/>
            <a:chExt cx="3878829" cy="521509"/>
          </a:xfrm>
        </p:grpSpPr>
        <p:sp>
          <p:nvSpPr>
            <p:cNvPr id="56" name="Freeform 56"/>
            <p:cNvSpPr/>
            <p:nvPr/>
          </p:nvSpPr>
          <p:spPr>
            <a:xfrm>
              <a:off x="0" y="0"/>
              <a:ext cx="3878829" cy="521509"/>
            </a:xfrm>
            <a:custGeom>
              <a:avLst/>
              <a:gdLst/>
              <a:ahLst/>
              <a:cxnLst/>
              <a:rect l="l" t="t" r="r" b="b"/>
              <a:pathLst>
                <a:path w="3878829" h="521509">
                  <a:moveTo>
                    <a:pt x="3878829" y="260754"/>
                  </a:moveTo>
                  <a:lnTo>
                    <a:pt x="3472429" y="0"/>
                  </a:lnTo>
                  <a:lnTo>
                    <a:pt x="3472429" y="203200"/>
                  </a:lnTo>
                  <a:lnTo>
                    <a:pt x="0" y="203200"/>
                  </a:lnTo>
                  <a:lnTo>
                    <a:pt x="0" y="318309"/>
                  </a:lnTo>
                  <a:lnTo>
                    <a:pt x="3472429" y="318309"/>
                  </a:lnTo>
                  <a:lnTo>
                    <a:pt x="3472429" y="521509"/>
                  </a:lnTo>
                  <a:lnTo>
                    <a:pt x="3878829" y="260754"/>
                  </a:lnTo>
                  <a:close/>
                </a:path>
              </a:pathLst>
            </a:custGeom>
            <a:solidFill>
              <a:srgbClr val="D3C9D3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0" y="155575"/>
              <a:ext cx="3777229" cy="16273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93"/>
                </a:lnSpc>
              </a:pPr>
              <a:endParaRPr/>
            </a:p>
          </p:txBody>
        </p:sp>
      </p:grpSp>
      <p:sp>
        <p:nvSpPr>
          <p:cNvPr id="58" name="AutoShape 58"/>
          <p:cNvSpPr/>
          <p:nvPr/>
        </p:nvSpPr>
        <p:spPr>
          <a:xfrm>
            <a:off x="6574089" y="2353761"/>
            <a:ext cx="4895872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59" name="AutoShape 59"/>
          <p:cNvSpPr/>
          <p:nvPr/>
        </p:nvSpPr>
        <p:spPr>
          <a:xfrm>
            <a:off x="15397194" y="2344236"/>
            <a:ext cx="1987172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60" name="Freeform 60"/>
          <p:cNvSpPr/>
          <p:nvPr/>
        </p:nvSpPr>
        <p:spPr>
          <a:xfrm>
            <a:off x="1352103" y="6639597"/>
            <a:ext cx="502730" cy="932421"/>
          </a:xfrm>
          <a:custGeom>
            <a:avLst/>
            <a:gdLst/>
            <a:ahLst/>
            <a:cxnLst/>
            <a:rect l="l" t="t" r="r" b="b"/>
            <a:pathLst>
              <a:path w="502730" h="932421">
                <a:moveTo>
                  <a:pt x="0" y="0"/>
                </a:moveTo>
                <a:lnTo>
                  <a:pt x="502730" y="0"/>
                </a:lnTo>
                <a:lnTo>
                  <a:pt x="502730" y="932421"/>
                </a:lnTo>
                <a:lnTo>
                  <a:pt x="0" y="93242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1" name="Freeform 61"/>
          <p:cNvSpPr/>
          <p:nvPr/>
        </p:nvSpPr>
        <p:spPr>
          <a:xfrm rot="386405" flipH="1">
            <a:off x="1315687" y="11562237"/>
            <a:ext cx="615648" cy="494571"/>
          </a:xfrm>
          <a:custGeom>
            <a:avLst/>
            <a:gdLst/>
            <a:ahLst/>
            <a:cxnLst/>
            <a:rect l="l" t="t" r="r" b="b"/>
            <a:pathLst>
              <a:path w="615648" h="494571">
                <a:moveTo>
                  <a:pt x="615648" y="0"/>
                </a:moveTo>
                <a:lnTo>
                  <a:pt x="0" y="0"/>
                </a:lnTo>
                <a:lnTo>
                  <a:pt x="0" y="494571"/>
                </a:lnTo>
                <a:lnTo>
                  <a:pt x="615648" y="494571"/>
                </a:lnTo>
                <a:lnTo>
                  <a:pt x="615648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2" name="Freeform 62"/>
          <p:cNvSpPr/>
          <p:nvPr/>
        </p:nvSpPr>
        <p:spPr>
          <a:xfrm>
            <a:off x="1162316" y="11778486"/>
            <a:ext cx="922389" cy="576493"/>
          </a:xfrm>
          <a:custGeom>
            <a:avLst/>
            <a:gdLst/>
            <a:ahLst/>
            <a:cxnLst/>
            <a:rect l="l" t="t" r="r" b="b"/>
            <a:pathLst>
              <a:path w="922389" h="576493">
                <a:moveTo>
                  <a:pt x="0" y="0"/>
                </a:moveTo>
                <a:lnTo>
                  <a:pt x="922390" y="0"/>
                </a:lnTo>
                <a:lnTo>
                  <a:pt x="922390" y="576493"/>
                </a:lnTo>
                <a:lnTo>
                  <a:pt x="0" y="576493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4" name="Freeform 64"/>
          <p:cNvSpPr/>
          <p:nvPr/>
        </p:nvSpPr>
        <p:spPr>
          <a:xfrm flipH="1">
            <a:off x="1220653" y="9189957"/>
            <a:ext cx="845591" cy="756804"/>
          </a:xfrm>
          <a:custGeom>
            <a:avLst/>
            <a:gdLst/>
            <a:ahLst/>
            <a:cxnLst/>
            <a:rect l="l" t="t" r="r" b="b"/>
            <a:pathLst>
              <a:path w="845591" h="756804">
                <a:moveTo>
                  <a:pt x="845590" y="0"/>
                </a:moveTo>
                <a:lnTo>
                  <a:pt x="0" y="0"/>
                </a:lnTo>
                <a:lnTo>
                  <a:pt x="0" y="756803"/>
                </a:lnTo>
                <a:lnTo>
                  <a:pt x="845590" y="756803"/>
                </a:lnTo>
                <a:lnTo>
                  <a:pt x="84559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5" name="Freeform 65"/>
          <p:cNvSpPr/>
          <p:nvPr/>
        </p:nvSpPr>
        <p:spPr>
          <a:xfrm rot="-7279851" flipH="1">
            <a:off x="1801309" y="9039406"/>
            <a:ext cx="262042" cy="495268"/>
          </a:xfrm>
          <a:custGeom>
            <a:avLst/>
            <a:gdLst/>
            <a:ahLst/>
            <a:cxnLst/>
            <a:rect l="l" t="t" r="r" b="b"/>
            <a:pathLst>
              <a:path w="262042" h="495268">
                <a:moveTo>
                  <a:pt x="262042" y="0"/>
                </a:moveTo>
                <a:lnTo>
                  <a:pt x="0" y="0"/>
                </a:lnTo>
                <a:lnTo>
                  <a:pt x="0" y="495268"/>
                </a:lnTo>
                <a:lnTo>
                  <a:pt x="262042" y="495268"/>
                </a:lnTo>
                <a:lnTo>
                  <a:pt x="262042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6" name="Freeform 66"/>
          <p:cNvSpPr/>
          <p:nvPr/>
        </p:nvSpPr>
        <p:spPr>
          <a:xfrm>
            <a:off x="18629409" y="14018700"/>
            <a:ext cx="1893078" cy="456497"/>
          </a:xfrm>
          <a:custGeom>
            <a:avLst/>
            <a:gdLst/>
            <a:ahLst/>
            <a:cxnLst/>
            <a:rect l="l" t="t" r="r" b="b"/>
            <a:pathLst>
              <a:path w="1893078" h="456497">
                <a:moveTo>
                  <a:pt x="0" y="0"/>
                </a:moveTo>
                <a:lnTo>
                  <a:pt x="1893078" y="0"/>
                </a:lnTo>
                <a:lnTo>
                  <a:pt x="1893078" y="456497"/>
                </a:lnTo>
                <a:lnTo>
                  <a:pt x="0" y="456497"/>
                </a:lnTo>
                <a:lnTo>
                  <a:pt x="0" y="0"/>
                </a:lnTo>
                <a:close/>
              </a:path>
            </a:pathLst>
          </a:custGeom>
          <a:blipFill>
            <a:blip r:embed="rId20"/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graphicFrame>
        <p:nvGraphicFramePr>
          <p:cNvPr id="67" name="Table 67"/>
          <p:cNvGraphicFramePr>
            <a:graphicFrameLocks noGrp="1"/>
          </p:cNvGraphicFramePr>
          <p:nvPr/>
        </p:nvGraphicFramePr>
        <p:xfrm>
          <a:off x="5520703" y="4154729"/>
          <a:ext cx="15001786" cy="9597271"/>
        </p:xfrm>
        <a:graphic>
          <a:graphicData uri="http://schemas.openxmlformats.org/drawingml/2006/table">
            <a:tbl>
              <a:tblPr/>
              <a:tblGrid>
                <a:gridCol w="2122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677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94708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1857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3620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1857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5383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1857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13620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24369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8" name="TextBox 68"/>
          <p:cNvSpPr txBox="1"/>
          <p:nvPr/>
        </p:nvSpPr>
        <p:spPr>
          <a:xfrm>
            <a:off x="971519" y="860084"/>
            <a:ext cx="5360223" cy="7518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00"/>
              </a:lnSpc>
            </a:pPr>
            <a:r>
              <a:rPr lang="en-US" sz="5600" b="1" spc="-140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Plan de mobilité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2696751" y="4280033"/>
            <a:ext cx="2093336" cy="1044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FFFFFF"/>
                </a:solidFill>
                <a:latin typeface="Archivo Bold"/>
                <a:ea typeface="Archivo Bold"/>
                <a:cs typeface="Archivo Bold"/>
                <a:sym typeface="Archivo Bold"/>
              </a:rPr>
              <a:t>Monter les escaliers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FFFFFF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70" name="TextBox 70"/>
          <p:cNvSpPr txBox="1"/>
          <p:nvPr/>
        </p:nvSpPr>
        <p:spPr>
          <a:xfrm>
            <a:off x="2696751" y="5488258"/>
            <a:ext cx="2655023" cy="1036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Marcher dans </a:t>
            </a:r>
          </a:p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le couloir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644164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71" name="TextBox 71"/>
          <p:cNvSpPr txBox="1"/>
          <p:nvPr/>
        </p:nvSpPr>
        <p:spPr>
          <a:xfrm>
            <a:off x="2696751" y="7905508"/>
            <a:ext cx="2655023" cy="6870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Se tenir debout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644164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72" name="TextBox 72"/>
          <p:cNvSpPr txBox="1"/>
          <p:nvPr/>
        </p:nvSpPr>
        <p:spPr>
          <a:xfrm>
            <a:off x="2696751" y="9091813"/>
            <a:ext cx="1959601" cy="1036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Se lever et s’asseoir 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644164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73" name="TextBox 73"/>
          <p:cNvSpPr txBox="1"/>
          <p:nvPr/>
        </p:nvSpPr>
        <p:spPr>
          <a:xfrm>
            <a:off x="2696751" y="10325521"/>
            <a:ext cx="2093336" cy="1036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S’assoir au bord du lit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644164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74" name="TextBox 74"/>
          <p:cNvSpPr txBox="1"/>
          <p:nvPr/>
        </p:nvSpPr>
        <p:spPr>
          <a:xfrm>
            <a:off x="2676814" y="11514720"/>
            <a:ext cx="2113273" cy="1036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Se mouvoir </a:t>
            </a:r>
          </a:p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dans le lit 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644164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75" name="TextBox 75"/>
          <p:cNvSpPr txBox="1"/>
          <p:nvPr/>
        </p:nvSpPr>
        <p:spPr>
          <a:xfrm>
            <a:off x="2676814" y="12743777"/>
            <a:ext cx="2113273" cy="1036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FFFFFF"/>
                </a:solidFill>
                <a:latin typeface="Archivo Bold"/>
                <a:ea typeface="Archivo Bold"/>
                <a:cs typeface="Archivo Bold"/>
                <a:sym typeface="Archivo Bold"/>
              </a:rPr>
              <a:t>Rester couché au lit 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FFFFFF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76" name="TextBox 76"/>
          <p:cNvSpPr txBox="1"/>
          <p:nvPr/>
        </p:nvSpPr>
        <p:spPr>
          <a:xfrm>
            <a:off x="5646389" y="1970906"/>
            <a:ext cx="696962" cy="4578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</a:pPr>
            <a:r>
              <a:rPr lang="en-US" sz="2599">
                <a:solidFill>
                  <a:srgbClr val="644164"/>
                </a:solidFill>
                <a:latin typeface="Archivo"/>
                <a:ea typeface="Archivo"/>
                <a:cs typeface="Archivo"/>
                <a:sym typeface="Archivo"/>
              </a:rPr>
              <a:t>Nom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1700700" y="1970907"/>
            <a:ext cx="3546694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</a:pPr>
            <a:r>
              <a:rPr lang="en-US" sz="2599" dirty="0" err="1">
                <a:solidFill>
                  <a:srgbClr val="644164"/>
                </a:solidFill>
                <a:latin typeface="Archivo"/>
                <a:ea typeface="Archivo"/>
                <a:cs typeface="Archivo"/>
                <a:sym typeface="Archivo"/>
              </a:rPr>
              <a:t>Numéro</a:t>
            </a:r>
            <a:r>
              <a:rPr lang="en-US" sz="2599" dirty="0">
                <a:solidFill>
                  <a:srgbClr val="644164"/>
                </a:solidFill>
                <a:latin typeface="Archivo"/>
                <a:ea typeface="Archivo"/>
                <a:cs typeface="Archivo"/>
                <a:sym typeface="Archivo"/>
              </a:rPr>
              <a:t> de chambre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18629409" y="14492629"/>
            <a:ext cx="1470868" cy="258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40"/>
              </a:lnSpc>
            </a:pPr>
            <a:r>
              <a:rPr lang="en-US" sz="1457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Hospital in Motion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2696751" y="6696623"/>
            <a:ext cx="2093336" cy="1036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Marcher dans </a:t>
            </a:r>
          </a:p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la chambre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644164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80" name="TextBox 80"/>
          <p:cNvSpPr txBox="1"/>
          <p:nvPr/>
        </p:nvSpPr>
        <p:spPr>
          <a:xfrm>
            <a:off x="10687238" y="7333305"/>
            <a:ext cx="9525" cy="405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endParaRPr/>
          </a:p>
        </p:txBody>
      </p:sp>
      <p:sp>
        <p:nvSpPr>
          <p:cNvPr id="81" name="TextBox 81"/>
          <p:cNvSpPr txBox="1"/>
          <p:nvPr/>
        </p:nvSpPr>
        <p:spPr>
          <a:xfrm>
            <a:off x="2295471" y="12715202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1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295471" y="11514720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2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2295471" y="10306471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3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2295471" y="9082288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4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2295471" y="7886458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5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2295471" y="6678210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6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2295471" y="5477475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7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2295471" y="4267968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8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2676814" y="14108577"/>
            <a:ext cx="5193357" cy="923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00"/>
              </a:lnSpc>
            </a:pP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Objectif journalier: </a:t>
            </a:r>
            <a:r>
              <a:rPr lang="en-US" sz="20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Encercler avec un stylo</a:t>
            </a:r>
          </a:p>
          <a:p>
            <a:pPr algn="l">
              <a:lnSpc>
                <a:spcPts val="2400"/>
              </a:lnSpc>
            </a:pP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Niveaux atteints: </a:t>
            </a:r>
            <a:r>
              <a:rPr lang="en-US" sz="20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Documenter avec des traits</a:t>
            </a:r>
          </a:p>
          <a:p>
            <a:pPr algn="l">
              <a:lnSpc>
                <a:spcPts val="2400"/>
              </a:lnSpc>
            </a:pPr>
            <a:endParaRPr lang="en-US" sz="2000">
              <a:solidFill>
                <a:srgbClr val="000000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90" name="TextBox 90"/>
          <p:cNvSpPr txBox="1"/>
          <p:nvPr/>
        </p:nvSpPr>
        <p:spPr>
          <a:xfrm>
            <a:off x="971519" y="14034477"/>
            <a:ext cx="1553666" cy="701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Observer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l'arrière</a:t>
            </a:r>
          </a:p>
        </p:txBody>
      </p:sp>
      <p:sp>
        <p:nvSpPr>
          <p:cNvPr id="91" name="AutoShape 91"/>
          <p:cNvSpPr/>
          <p:nvPr/>
        </p:nvSpPr>
        <p:spPr>
          <a:xfrm flipH="1">
            <a:off x="789208" y="14394840"/>
            <a:ext cx="1506263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de-CH"/>
          </a:p>
        </p:txBody>
      </p:sp>
      <p:grpSp>
        <p:nvGrpSpPr>
          <p:cNvPr id="92" name="Group 92"/>
          <p:cNvGrpSpPr/>
          <p:nvPr/>
        </p:nvGrpSpPr>
        <p:grpSpPr>
          <a:xfrm>
            <a:off x="5520703" y="3027632"/>
            <a:ext cx="15001784" cy="991345"/>
            <a:chOff x="0" y="0"/>
            <a:chExt cx="20002378" cy="1321793"/>
          </a:xfrm>
        </p:grpSpPr>
        <p:grpSp>
          <p:nvGrpSpPr>
            <p:cNvPr id="93" name="Group 93"/>
            <p:cNvGrpSpPr/>
            <p:nvPr/>
          </p:nvGrpSpPr>
          <p:grpSpPr>
            <a:xfrm>
              <a:off x="0" y="0"/>
              <a:ext cx="20002378" cy="1321793"/>
              <a:chOff x="0" y="0"/>
              <a:chExt cx="2688150" cy="177638"/>
            </a:xfrm>
          </p:grpSpPr>
          <p:sp>
            <p:nvSpPr>
              <p:cNvPr id="94" name="Freeform 94"/>
              <p:cNvSpPr/>
              <p:nvPr/>
            </p:nvSpPr>
            <p:spPr>
              <a:xfrm>
                <a:off x="0" y="0"/>
                <a:ext cx="2688150" cy="177638"/>
              </a:xfrm>
              <a:custGeom>
                <a:avLst/>
                <a:gdLst/>
                <a:ahLst/>
                <a:cxnLst/>
                <a:rect l="l" t="t" r="r" b="b"/>
                <a:pathLst>
                  <a:path w="2688150" h="177638">
                    <a:moveTo>
                      <a:pt x="0" y="0"/>
                    </a:moveTo>
                    <a:lnTo>
                      <a:pt x="2688150" y="0"/>
                    </a:lnTo>
                    <a:lnTo>
                      <a:pt x="2688150" y="177638"/>
                    </a:lnTo>
                    <a:lnTo>
                      <a:pt x="0" y="177638"/>
                    </a:lnTo>
                    <a:close/>
                  </a:path>
                </a:pathLst>
              </a:custGeom>
              <a:solidFill>
                <a:srgbClr val="D3C9D3"/>
              </a:solidFill>
            </p:spPr>
            <p:txBody>
              <a:bodyPr/>
              <a:lstStyle/>
              <a:p>
                <a:endParaRPr lang="de-CH"/>
              </a:p>
            </p:txBody>
          </p:sp>
          <p:sp>
            <p:nvSpPr>
              <p:cNvPr id="95" name="TextBox 95"/>
              <p:cNvSpPr txBox="1"/>
              <p:nvPr/>
            </p:nvSpPr>
            <p:spPr>
              <a:xfrm>
                <a:off x="0" y="-38100"/>
                <a:ext cx="2688150" cy="21573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796"/>
                  </a:lnSpc>
                </a:pPr>
                <a:endParaRPr/>
              </a:p>
            </p:txBody>
          </p:sp>
        </p:grpSp>
        <p:sp>
          <p:nvSpPr>
            <p:cNvPr id="96" name="TextBox 96"/>
            <p:cNvSpPr txBox="1"/>
            <p:nvPr/>
          </p:nvSpPr>
          <p:spPr>
            <a:xfrm>
              <a:off x="163174" y="84507"/>
              <a:ext cx="1361870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Date</a:t>
              </a:r>
            </a:p>
          </p:txBody>
        </p:sp>
        <p:sp>
          <p:nvSpPr>
            <p:cNvPr id="97" name="TextBox 97"/>
            <p:cNvSpPr txBox="1"/>
            <p:nvPr/>
          </p:nvSpPr>
          <p:spPr>
            <a:xfrm>
              <a:off x="2974599" y="50471"/>
              <a:ext cx="1359338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Date</a:t>
              </a:r>
            </a:p>
          </p:txBody>
        </p:sp>
        <p:sp>
          <p:nvSpPr>
            <p:cNvPr id="98" name="TextBox 98"/>
            <p:cNvSpPr txBox="1"/>
            <p:nvPr/>
          </p:nvSpPr>
          <p:spPr>
            <a:xfrm>
              <a:off x="5804586" y="50471"/>
              <a:ext cx="1423701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Date</a:t>
              </a:r>
            </a:p>
          </p:txBody>
        </p:sp>
        <p:sp>
          <p:nvSpPr>
            <p:cNvPr id="99" name="TextBox 99"/>
            <p:cNvSpPr txBox="1"/>
            <p:nvPr/>
          </p:nvSpPr>
          <p:spPr>
            <a:xfrm>
              <a:off x="8650687" y="50471"/>
              <a:ext cx="1359338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Date</a:t>
              </a:r>
            </a:p>
          </p:txBody>
        </p:sp>
        <p:sp>
          <p:nvSpPr>
            <p:cNvPr id="100" name="TextBox 100"/>
            <p:cNvSpPr txBox="1"/>
            <p:nvPr/>
          </p:nvSpPr>
          <p:spPr>
            <a:xfrm>
              <a:off x="11275292" y="50471"/>
              <a:ext cx="1623534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Date</a:t>
              </a:r>
            </a:p>
          </p:txBody>
        </p:sp>
        <p:sp>
          <p:nvSpPr>
            <p:cNvPr id="101" name="TextBox 101"/>
            <p:cNvSpPr txBox="1"/>
            <p:nvPr/>
          </p:nvSpPr>
          <p:spPr>
            <a:xfrm>
              <a:off x="14120826" y="84507"/>
              <a:ext cx="1633906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Date</a:t>
              </a:r>
            </a:p>
          </p:txBody>
        </p:sp>
        <p:sp>
          <p:nvSpPr>
            <p:cNvPr id="102" name="TextBox 102"/>
            <p:cNvSpPr txBox="1"/>
            <p:nvPr/>
          </p:nvSpPr>
          <p:spPr>
            <a:xfrm>
              <a:off x="16948532" y="84507"/>
              <a:ext cx="1633906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Date</a:t>
              </a:r>
            </a:p>
          </p:txBody>
        </p:sp>
        <p:sp>
          <p:nvSpPr>
            <p:cNvPr id="103" name="AutoShape 103"/>
            <p:cNvSpPr/>
            <p:nvPr/>
          </p:nvSpPr>
          <p:spPr>
            <a:xfrm>
              <a:off x="2850556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04" name="AutoShape 104"/>
            <p:cNvSpPr/>
            <p:nvPr/>
          </p:nvSpPr>
          <p:spPr>
            <a:xfrm>
              <a:off x="5659581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05" name="AutoShape 105"/>
            <p:cNvSpPr/>
            <p:nvPr/>
          </p:nvSpPr>
          <p:spPr>
            <a:xfrm>
              <a:off x="8503793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06" name="AutoShape 106"/>
            <p:cNvSpPr/>
            <p:nvPr/>
          </p:nvSpPr>
          <p:spPr>
            <a:xfrm>
              <a:off x="11300692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07" name="AutoShape 107"/>
            <p:cNvSpPr/>
            <p:nvPr/>
          </p:nvSpPr>
          <p:spPr>
            <a:xfrm>
              <a:off x="14120826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08" name="AutoShape 108"/>
            <p:cNvSpPr/>
            <p:nvPr/>
          </p:nvSpPr>
          <p:spPr>
            <a:xfrm>
              <a:off x="16981793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</p:grpSp>
      <p:sp>
        <p:nvSpPr>
          <p:cNvPr id="136" name="Textfeld 135">
            <a:extLst>
              <a:ext uri="{FF2B5EF4-FFF2-40B4-BE49-F238E27FC236}">
                <a16:creationId xmlns:a16="http://schemas.microsoft.com/office/drawing/2014/main" id="{BC5E3474-BF09-65B2-A478-B18905CBE075}"/>
              </a:ext>
            </a:extLst>
          </p:cNvPr>
          <p:cNvSpPr txBox="1"/>
          <p:nvPr/>
        </p:nvSpPr>
        <p:spPr>
          <a:xfrm>
            <a:off x="16179805" y="922500"/>
            <a:ext cx="2947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400" dirty="0"/>
              <a:t>Platzhalter Logo Spital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812739" y="6853320"/>
          <a:ext cx="5010909" cy="6749073"/>
        </p:xfrm>
        <a:graphic>
          <a:graphicData uri="http://schemas.openxmlformats.org/drawingml/2006/table">
            <a:tbl>
              <a:tblPr/>
              <a:tblGrid>
                <a:gridCol w="4943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6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545">
                <a:tc>
                  <a:txBody>
                    <a:bodyPr/>
                    <a:lstStyle/>
                    <a:p>
                      <a:pPr algn="ctr">
                        <a:lnSpc>
                          <a:spcPts val="3093"/>
                        </a:lnSpc>
                        <a:defRPr/>
                      </a:pPr>
                      <a:r>
                        <a:rPr lang="en-US" sz="2599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8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Monter une ou plusieurs marches d'escalier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2680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7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Marcher dans le couloir, y compris la cafétéria, le kiosque ou le jardin de l'hôpital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674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6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Marcher dans la chambre, y compris vers le lavabo, les toilettes ou la douche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545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5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Se tenir debout à côté du lit, du lavabo, etc.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674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4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Transfert dans un fauteuil roulant, un fauteuil inclinable, à table pour manger, etc.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6041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3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44"/>
                        </a:lnSpc>
                        <a:defRPr/>
                      </a:pPr>
                      <a:r>
                        <a:rPr lang="en-US" sz="1550" b="1" spc="-15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S'asseoir au bord du lit, seul ou avec de l'aide, pour les soins corporels, les repas, etc.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1674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2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Exécuter des exercices de mobilité instruits avec ou sans moyens auxiliaires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0240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1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Soins corporels, positionnement ou sans activité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4" name="TextBox 124"/>
          <p:cNvSpPr txBox="1"/>
          <p:nvPr/>
        </p:nvSpPr>
        <p:spPr>
          <a:xfrm>
            <a:off x="884739" y="1808281"/>
            <a:ext cx="19565011" cy="1746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Le plan de mobilité a pour objectif d’établir le niveau moteur ainsi que les progrès de mobilité du ou de la patiente. L’évolution doit être visible et affichée à proximité du lit. L’objectif journalier est à mettre en place par le ou la patiente et son physiothérapeute. La documentation du nombre de fois où le niveau a été atteint se fait après concertation entre le ou la patiente et son physiothérapeute.</a:t>
            </a:r>
          </a:p>
          <a:p>
            <a:pPr algn="l">
              <a:lnSpc>
                <a:spcPts val="3499"/>
              </a:lnSpc>
            </a:pPr>
            <a:endParaRPr lang="en-US" sz="2499">
              <a:solidFill>
                <a:srgbClr val="000000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25" name="TextBox 125"/>
          <p:cNvSpPr txBox="1"/>
          <p:nvPr/>
        </p:nvSpPr>
        <p:spPr>
          <a:xfrm>
            <a:off x="884739" y="831280"/>
            <a:ext cx="15986042" cy="1456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00"/>
              </a:lnSpc>
            </a:pPr>
            <a:r>
              <a:rPr lang="en-US" sz="5600" b="1" spc="-140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Application du plan de mobilité </a:t>
            </a:r>
          </a:p>
          <a:p>
            <a:pPr algn="l">
              <a:lnSpc>
                <a:spcPts val="5600"/>
              </a:lnSpc>
            </a:pPr>
            <a:endParaRPr lang="en-US" sz="5600" b="1" spc="-140">
              <a:solidFill>
                <a:srgbClr val="644164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126" name="TextBox 126"/>
          <p:cNvSpPr txBox="1"/>
          <p:nvPr/>
        </p:nvSpPr>
        <p:spPr>
          <a:xfrm>
            <a:off x="851135" y="6278331"/>
            <a:ext cx="3455938" cy="8248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Explication des niveaux</a:t>
            </a:r>
          </a:p>
          <a:p>
            <a:pPr algn="l">
              <a:lnSpc>
                <a:spcPts val="3359"/>
              </a:lnSpc>
            </a:pPr>
            <a:endParaRPr lang="en-US" sz="2400" b="1">
              <a:solidFill>
                <a:srgbClr val="000000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149" name="TextBox 149"/>
          <p:cNvSpPr txBox="1"/>
          <p:nvPr/>
        </p:nvSpPr>
        <p:spPr>
          <a:xfrm rot="-5400000">
            <a:off x="20376134" y="780650"/>
            <a:ext cx="642342" cy="233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12/2024</a:t>
            </a:r>
          </a:p>
        </p:txBody>
      </p:sp>
      <p:pic>
        <p:nvPicPr>
          <p:cNvPr id="153" name="Grafik 152">
            <a:extLst>
              <a:ext uri="{FF2B5EF4-FFF2-40B4-BE49-F238E27FC236}">
                <a16:creationId xmlns:a16="http://schemas.microsoft.com/office/drawing/2014/main" id="{316CD25E-4E3A-6200-6A3F-7742AAB10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050" y="4401080"/>
            <a:ext cx="14173200" cy="99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719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SB-Dokument" ma:contentTypeID="0x01010074254FFFFA788748BE9570FD90FA56DE001FB8390D0A57BF4E8F620A57D57E2C42" ma:contentTypeVersion="22" ma:contentTypeDescription="Ein neues USB-Dokument in der Bibliothek erstellen." ma:contentTypeScope="" ma:versionID="b1de7b0dc9af54d2caeb967ff8cf9cbc">
  <xsd:schema xmlns:xsd="http://www.w3.org/2001/XMLSchema" xmlns:xs="http://www.w3.org/2001/XMLSchema" xmlns:p="http://schemas.microsoft.com/office/2006/metadata/properties" xmlns:ns2="5b71285b-19de-4617-8221-9d1e38a732cf" xmlns:ns3="717c54bf-fb81-407f-993e-9b2aadff6967" targetNamespace="http://schemas.microsoft.com/office/2006/metadata/properties" ma:root="true" ma:fieldsID="80b18b9568b6c25b9c7c6207c3e39106" ns2:_="" ns3:_="">
    <xsd:import namespace="5b71285b-19de-4617-8221-9d1e38a732cf"/>
    <xsd:import namespace="717c54bf-fb81-407f-993e-9b2aadff6967"/>
    <xsd:element name="properties">
      <xsd:complexType>
        <xsd:sequence>
          <xsd:element name="documentManagement">
            <xsd:complexType>
              <xsd:all>
                <xsd:element ref="ns2:Patientdata" minOccurs="0"/>
                <xsd:element ref="ns2:Confidentiality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1285b-19de-4617-8221-9d1e38a732cf" elementFormDefault="qualified">
    <xsd:import namespace="http://schemas.microsoft.com/office/2006/documentManagement/types"/>
    <xsd:import namespace="http://schemas.microsoft.com/office/infopath/2007/PartnerControls"/>
    <xsd:element name="Patientdata" ma:index="2" nillable="true" ma:displayName="Patientendaten" ma:default="0" ma:internalName="Patientdata">
      <xsd:simpleType>
        <xsd:restriction base="dms:Boolean"/>
      </xsd:simpleType>
    </xsd:element>
    <xsd:element name="Confidentiality" ma:index="3" nillable="true" ma:displayName="Vertraulichkeit" ma:default="Intern" ma:format="Dropdown" ma:internalName="Confidentiality">
      <xsd:simpleType>
        <xsd:restriction base="dms:Choice">
          <xsd:enumeration value="Intern"/>
          <xsd:enumeration value="Öffentlich"/>
          <xsd:enumeration value="Vertraulich"/>
        </xsd:restriction>
      </xsd:simpleType>
    </xsd:element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ab39bf-775d-4616-a6b9-1b5657892712}" ma:internalName="TaxCatchAll" ma:showField="CatchAllData" ma:web="5b71285b-19de-4617-8221-9d1e38a732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c54bf-fb81-407f-993e-9b2aadff69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ierungen" ma:readOnly="false" ma:fieldId="{5cf76f15-5ced-4ddc-b409-7134ff3c332f}" ma:taxonomyMulti="true" ma:sspId="ce74e7c6-f287-46cf-95f5-59efda0c93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haltstyp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17c54bf-fb81-407f-993e-9b2aadff6967">
      <Terms xmlns="http://schemas.microsoft.com/office/infopath/2007/PartnerControls"/>
    </lcf76f155ced4ddcb4097134ff3c332f>
    <Confidentiality xmlns="5b71285b-19de-4617-8221-9d1e38a732cf">Intern</Confidentiality>
    <TaxCatchAll xmlns="5b71285b-19de-4617-8221-9d1e38a732cf" xsi:nil="true"/>
    <Patientdata xmlns="5b71285b-19de-4617-8221-9d1e38a732cf">false</Patientdata>
  </documentManagement>
</p:properties>
</file>

<file path=customXml/itemProps1.xml><?xml version="1.0" encoding="utf-8"?>
<ds:datastoreItem xmlns:ds="http://schemas.openxmlformats.org/officeDocument/2006/customXml" ds:itemID="{1850F61D-E216-4A7C-9E71-B56BFCC98C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71285b-19de-4617-8221-9d1e38a732cf"/>
    <ds:schemaRef ds:uri="717c54bf-fb81-407f-993e-9b2aadff69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2420ED-D852-4FCF-B508-3807B73405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86D83D-39DE-442C-BD99-0AE3959F4ED8}">
  <ds:schemaRefs>
    <ds:schemaRef ds:uri="http://schemas.microsoft.com/office/2006/metadata/properties"/>
    <ds:schemaRef ds:uri="http://schemas.microsoft.com/office/infopath/2007/PartnerControls"/>
    <ds:schemaRef ds:uri="717c54bf-fb81-407f-993e-9b2aadff6967"/>
    <ds:schemaRef ds:uri="5b71285b-19de-4617-8221-9d1e38a732c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Benutzerdefiniert</PresentationFormat>
  <Paragraphs>55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Archivo</vt:lpstr>
      <vt:lpstr>Archivo Bold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Mobilitätsplan Physiotherapie_FR</dc:title>
  <cp:lastModifiedBy>Suter Peter</cp:lastModifiedBy>
  <cp:revision>2</cp:revision>
  <cp:lastPrinted>2024-10-25T08:47:01Z</cp:lastPrinted>
  <dcterms:created xsi:type="dcterms:W3CDTF">2006-08-16T00:00:00Z</dcterms:created>
  <dcterms:modified xsi:type="dcterms:W3CDTF">2024-10-25T08:58:07Z</dcterms:modified>
  <dc:identifier>DAGLpygX5xM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0x01010074254FFFFA788748BE9570FD90FA56DE001FB8390D0A57BF4E8F620A57D57E2C42</vt:lpwstr>
  </property>
  <property fmtid="{D5CDD505-2E9C-101B-9397-08002B2CF9AE}" pid="3" name="MediaServiceImageTags">
    <vt:lpwstr/>
  </property>
</Properties>
</file>